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Big Shoulders Display Bold" panose="020B0604020202020204" charset="-94"/>
      <p:regular r:id="rId13"/>
    </p:embeddedFont>
    <p:embeddedFont>
      <p:font typeface="Agrandir Bold" panose="020B0604020202020204" charset="-94"/>
      <p:regular r:id="rId14"/>
    </p:embeddedFont>
    <p:embeddedFont>
      <p:font typeface="Agrandir" panose="020B0604020202020204" charset="-94"/>
      <p:regular r:id="rId15"/>
    </p:embeddedFont>
    <p:embeddedFont>
      <p:font typeface="ITC Motter Corpus Regular" panose="020B0604020202020204" charset="-94"/>
      <p:regular r:id="rId16"/>
    </p:embeddedFont>
    <p:embeddedFont>
      <p:font typeface="Montserrat Extra-Light" panose="020B0604020202020204" charset="-94"/>
      <p:regular r:id="rId17"/>
    </p:embeddedFont>
    <p:embeddedFont>
      <p:font typeface="Garet" panose="020B0604020202020204" charset="-94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390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-10800000">
            <a:off x="6333452" y="-1797179"/>
            <a:ext cx="15735219" cy="1388135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00871" y="2049921"/>
            <a:ext cx="12286259" cy="6187158"/>
            <a:chOff x="0" y="0"/>
            <a:chExt cx="16381678" cy="8249545"/>
          </a:xfrm>
        </p:grpSpPr>
        <p:sp>
          <p:nvSpPr>
            <p:cNvPr id="4" name="TextBox 4"/>
            <p:cNvSpPr txBox="1"/>
            <p:nvPr/>
          </p:nvSpPr>
          <p:spPr>
            <a:xfrm>
              <a:off x="0" y="-221615"/>
              <a:ext cx="16381678" cy="73731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667"/>
                </a:lnSpc>
              </a:pPr>
              <a:r>
                <a:rPr lang="en-US" sz="12425">
                  <a:solidFill>
                    <a:srgbClr val="2B2B2B"/>
                  </a:solidFill>
                  <a:latin typeface="Agrandir"/>
                </a:rPr>
                <a:t>BİLİNÇLİ TEKNOLOJİ KULLANIMI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487704"/>
              <a:ext cx="16381678" cy="7618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6"/>
                </a:lnSpc>
                <a:spcBef>
                  <a:spcPct val="0"/>
                </a:spcBef>
              </a:pPr>
              <a:r>
                <a:rPr lang="en-US" sz="3004">
                  <a:solidFill>
                    <a:srgbClr val="2B2B2B"/>
                  </a:solidFill>
                  <a:latin typeface="Agrandir"/>
                </a:rPr>
                <a:t>EBEVEYN VE ÖĞRENCİ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>
            <a:off x="-2318726" y="-376453"/>
            <a:ext cx="9743013" cy="17099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7199120">
            <a:off x="-2896988" y="-1002021"/>
            <a:ext cx="5793977" cy="589544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920573" y="8634730"/>
            <a:ext cx="7367427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2B2B2B"/>
                </a:solidFill>
                <a:latin typeface="Montserrat Extra-Light"/>
              </a:rPr>
              <a:t>Mustafa </a:t>
            </a:r>
            <a:r>
              <a:rPr lang="en-US" sz="3399" dirty="0" err="1">
                <a:solidFill>
                  <a:srgbClr val="2B2B2B"/>
                </a:solidFill>
                <a:latin typeface="Montserrat Extra-Light"/>
              </a:rPr>
              <a:t>Beşikçioğlu</a:t>
            </a:r>
            <a:r>
              <a:rPr lang="en-US" sz="3399" dirty="0">
                <a:solidFill>
                  <a:srgbClr val="2B2B2B"/>
                </a:solidFill>
                <a:latin typeface="Montserrat Extra-Light"/>
              </a:rPr>
              <a:t> </a:t>
            </a:r>
            <a:r>
              <a:rPr lang="en-US" sz="3399" dirty="0" err="1" smtClean="0">
                <a:solidFill>
                  <a:srgbClr val="2B2B2B"/>
                </a:solidFill>
                <a:latin typeface="Montserrat Extra-Light"/>
              </a:rPr>
              <a:t>İlkokulu</a:t>
            </a:r>
            <a:r>
              <a:rPr lang="en-US" sz="3399" dirty="0" smtClean="0">
                <a:solidFill>
                  <a:srgbClr val="2B2B2B"/>
                </a:solidFill>
                <a:latin typeface="Montserrat Extra-Light"/>
              </a:rPr>
              <a:t> </a:t>
            </a:r>
            <a:r>
              <a:rPr lang="en-US" sz="3399" dirty="0" err="1">
                <a:solidFill>
                  <a:srgbClr val="2B2B2B"/>
                </a:solidFill>
                <a:latin typeface="Montserrat Extra-Light"/>
              </a:rPr>
              <a:t>Rehberlik</a:t>
            </a:r>
            <a:r>
              <a:rPr lang="en-US" sz="3399" dirty="0">
                <a:solidFill>
                  <a:srgbClr val="2B2B2B"/>
                </a:solidFill>
                <a:latin typeface="Montserrat Extra-Light"/>
              </a:rPr>
              <a:t> </a:t>
            </a:r>
            <a:r>
              <a:rPr lang="en-US" sz="3399" dirty="0" err="1">
                <a:solidFill>
                  <a:srgbClr val="2B2B2B"/>
                </a:solidFill>
                <a:latin typeface="Montserrat Extra-Light"/>
              </a:rPr>
              <a:t>Servisi</a:t>
            </a:r>
            <a:endParaRPr lang="en-US" sz="3399" dirty="0">
              <a:solidFill>
                <a:srgbClr val="2B2B2B"/>
              </a:solidFill>
              <a:latin typeface="Montserrat Extra-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09000" y="2776259"/>
            <a:ext cx="6907145" cy="868440"/>
            <a:chOff x="0" y="0"/>
            <a:chExt cx="9209527" cy="11579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4235" cy="1157920"/>
            </a:xfrm>
            <a:custGeom>
              <a:avLst/>
              <a:gdLst/>
              <a:ahLst/>
              <a:cxnLst/>
              <a:rect l="l" t="t" r="r" b="b"/>
              <a:pathLst>
                <a:path w="1124235" h="1157920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1634311" y="147159"/>
              <a:ext cx="7575216" cy="73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</a:rPr>
                <a:t>BİYOLOJİK NEDENLER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1305" y="370892"/>
              <a:ext cx="421625" cy="349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2B2B"/>
                  </a:solidFill>
                  <a:latin typeface="Agrandir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809000" y="4064940"/>
            <a:ext cx="6907145" cy="868440"/>
            <a:chOff x="0" y="0"/>
            <a:chExt cx="9209527" cy="1157920"/>
          </a:xfrm>
        </p:grpSpPr>
        <p:sp>
          <p:nvSpPr>
            <p:cNvPr id="7" name="TextBox 7"/>
            <p:cNvSpPr txBox="1"/>
            <p:nvPr/>
          </p:nvSpPr>
          <p:spPr>
            <a:xfrm>
              <a:off x="1634311" y="147159"/>
              <a:ext cx="7575216" cy="73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</a:rPr>
                <a:t>PSİKOLOJİK NEDENLER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124235" cy="1157920"/>
            </a:xfrm>
            <a:custGeom>
              <a:avLst/>
              <a:gdLst/>
              <a:ahLst/>
              <a:cxnLst/>
              <a:rect l="l" t="t" r="r" b="b"/>
              <a:pathLst>
                <a:path w="1124235" h="1157920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351305" y="370892"/>
              <a:ext cx="421625" cy="349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2B2B"/>
                  </a:solidFill>
                  <a:latin typeface="Agrandir Bold"/>
                </a:rPr>
                <a:t>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809000" y="5353620"/>
            <a:ext cx="6907145" cy="868440"/>
            <a:chOff x="0" y="0"/>
            <a:chExt cx="9209527" cy="1157920"/>
          </a:xfrm>
        </p:grpSpPr>
        <p:sp>
          <p:nvSpPr>
            <p:cNvPr id="11" name="TextBox 11"/>
            <p:cNvSpPr txBox="1"/>
            <p:nvPr/>
          </p:nvSpPr>
          <p:spPr>
            <a:xfrm>
              <a:off x="1634311" y="147159"/>
              <a:ext cx="7575216" cy="730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2B2B2B"/>
                  </a:solidFill>
                  <a:latin typeface="Agrandir"/>
                </a:rPr>
                <a:t>FİZYOLOJİK NEDENLER</a:t>
              </a:r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124235" cy="1157920"/>
            </a:xfrm>
            <a:custGeom>
              <a:avLst/>
              <a:gdLst/>
              <a:ahLst/>
              <a:cxnLst/>
              <a:rect l="l" t="t" r="r" b="b"/>
              <a:pathLst>
                <a:path w="1124235" h="1157920">
                  <a:moveTo>
                    <a:pt x="0" y="0"/>
                  </a:moveTo>
                  <a:lnTo>
                    <a:pt x="1124235" y="0"/>
                  </a:lnTo>
                  <a:lnTo>
                    <a:pt x="1124235" y="1157920"/>
                  </a:lnTo>
                  <a:lnTo>
                    <a:pt x="0" y="1157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351305" y="370892"/>
              <a:ext cx="421625" cy="3494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2B2B2B"/>
                  </a:solidFill>
                  <a:latin typeface="Agrandir Bold"/>
                </a:rPr>
                <a:t>3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3865187" y="-3746770"/>
            <a:ext cx="7493541" cy="7493541"/>
          </a:xfrm>
          <a:custGeom>
            <a:avLst/>
            <a:gdLst/>
            <a:ahLst/>
            <a:cxnLst/>
            <a:rect l="l" t="t" r="r" b="b"/>
            <a:pathLst>
              <a:path w="7493541" h="7493541">
                <a:moveTo>
                  <a:pt x="0" y="0"/>
                </a:moveTo>
                <a:lnTo>
                  <a:pt x="7493541" y="0"/>
                </a:lnTo>
                <a:lnTo>
                  <a:pt x="7493541" y="7493540"/>
                </a:lnTo>
                <a:lnTo>
                  <a:pt x="0" y="74935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46138" y="870135"/>
            <a:ext cx="5838456" cy="9416865"/>
          </a:xfrm>
          <a:custGeom>
            <a:avLst/>
            <a:gdLst/>
            <a:ahLst/>
            <a:cxnLst/>
            <a:rect l="l" t="t" r="r" b="b"/>
            <a:pathLst>
              <a:path w="5838456" h="9416865">
                <a:moveTo>
                  <a:pt x="0" y="0"/>
                </a:moveTo>
                <a:lnTo>
                  <a:pt x="5838457" y="0"/>
                </a:lnTo>
                <a:lnTo>
                  <a:pt x="5838457" y="9416865"/>
                </a:lnTo>
                <a:lnTo>
                  <a:pt x="0" y="94168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442086" y="6484438"/>
            <a:ext cx="2742062" cy="490204"/>
          </a:xfrm>
          <a:custGeom>
            <a:avLst/>
            <a:gdLst/>
            <a:ahLst/>
            <a:cxnLst/>
            <a:rect l="l" t="t" r="r" b="b"/>
            <a:pathLst>
              <a:path w="2742062" h="490204">
                <a:moveTo>
                  <a:pt x="0" y="0"/>
                </a:moveTo>
                <a:lnTo>
                  <a:pt x="2742063" y="0"/>
                </a:lnTo>
                <a:lnTo>
                  <a:pt x="2742063" y="490204"/>
                </a:lnTo>
                <a:lnTo>
                  <a:pt x="0" y="4902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0475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394897" y="-41854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554557" y="73356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164333" y="7447681"/>
            <a:ext cx="1802066" cy="1597081"/>
          </a:xfrm>
          <a:custGeom>
            <a:avLst/>
            <a:gdLst/>
            <a:ahLst/>
            <a:cxnLst/>
            <a:rect l="l" t="t" r="r" b="b"/>
            <a:pathLst>
              <a:path w="1802066" h="1597081">
                <a:moveTo>
                  <a:pt x="0" y="0"/>
                </a:moveTo>
                <a:lnTo>
                  <a:pt x="1802067" y="0"/>
                </a:lnTo>
                <a:lnTo>
                  <a:pt x="1802067" y="1597081"/>
                </a:lnTo>
                <a:lnTo>
                  <a:pt x="0" y="15970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3068013" y="2495217"/>
            <a:ext cx="4295059" cy="4364335"/>
            <a:chOff x="0" y="0"/>
            <a:chExt cx="5726746" cy="5819114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80975"/>
              <a:ext cx="5726746" cy="5172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461"/>
                </a:lnSpc>
              </a:pPr>
              <a:r>
                <a:rPr lang="en-US" sz="6217">
                  <a:solidFill>
                    <a:srgbClr val="2B2B2B"/>
                  </a:solidFill>
                  <a:latin typeface="Agrandir"/>
                </a:rPr>
                <a:t>teknolojiyi</a:t>
              </a:r>
            </a:p>
            <a:p>
              <a:pPr>
                <a:lnSpc>
                  <a:spcPts val="7461"/>
                </a:lnSpc>
              </a:pPr>
              <a:r>
                <a:rPr lang="en-US" sz="6217">
                  <a:solidFill>
                    <a:srgbClr val="2B2B2B"/>
                  </a:solidFill>
                  <a:latin typeface="Agrandir"/>
                </a:rPr>
                <a:t>bilinçli</a:t>
              </a:r>
            </a:p>
            <a:p>
              <a:pPr>
                <a:lnSpc>
                  <a:spcPts val="7221"/>
                </a:lnSpc>
              </a:pPr>
              <a:r>
                <a:rPr lang="en-US" sz="6017">
                  <a:solidFill>
                    <a:srgbClr val="2B2B2B"/>
                  </a:solidFill>
                  <a:latin typeface="Agrandir"/>
                </a:rPr>
                <a:t>kullanmanın</a:t>
              </a:r>
            </a:p>
            <a:p>
              <a:pPr marL="0" lvl="0" indent="0" algn="l">
                <a:lnSpc>
                  <a:spcPts val="7461"/>
                </a:lnSpc>
                <a:spcBef>
                  <a:spcPct val="0"/>
                </a:spcBef>
              </a:pPr>
              <a:r>
                <a:rPr lang="en-US" sz="6217">
                  <a:solidFill>
                    <a:srgbClr val="2B2B2B"/>
                  </a:solidFill>
                  <a:latin typeface="Agrandir"/>
                </a:rPr>
                <a:t>ÖNEMİ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202454"/>
              <a:ext cx="5726746" cy="6166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481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 rot="3203220">
            <a:off x="10055853" y="-265970"/>
            <a:ext cx="11814494" cy="124618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5741405">
            <a:off x="8316155" y="8504485"/>
            <a:ext cx="4865516" cy="616878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16508" y="1953343"/>
            <a:ext cx="9212219" cy="6380315"/>
            <a:chOff x="0" y="0"/>
            <a:chExt cx="3429000" cy="2374900"/>
          </a:xfrm>
        </p:grpSpPr>
        <p:sp>
          <p:nvSpPr>
            <p:cNvPr id="5" name="Freeform 5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4"/>
              <a:stretch>
                <a:fillRect t="-278" b="-278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5"/>
              <a:stretch>
                <a:fillRect l="-2902" t="-10996" r="-2492" b="-1112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75816" y="261176"/>
            <a:ext cx="9701629" cy="119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4"/>
              </a:lnSpc>
              <a:spcBef>
                <a:spcPct val="0"/>
              </a:spcBef>
            </a:pPr>
            <a:r>
              <a:rPr lang="en-US" sz="6967">
                <a:solidFill>
                  <a:srgbClr val="FF4930"/>
                </a:solidFill>
                <a:latin typeface="Garet"/>
              </a:rPr>
              <a:t>BIYOLOJIK NEDENLER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213036" y="1753833"/>
            <a:ext cx="8778192" cy="121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08"/>
              </a:lnSpc>
              <a:spcBef>
                <a:spcPct val="0"/>
              </a:spcBef>
            </a:pPr>
            <a:r>
              <a:rPr lang="en-US" sz="7577" dirty="0" err="1">
                <a:solidFill>
                  <a:srgbClr val="FFC000"/>
                </a:solidFill>
                <a:latin typeface="ITC Motter Corpus Regular"/>
              </a:rPr>
              <a:t>hormonlar</a:t>
            </a:r>
            <a:endParaRPr lang="en-US" sz="7577" dirty="0">
              <a:solidFill>
                <a:srgbClr val="FFC000"/>
              </a:solidFill>
              <a:latin typeface="ITC Motter Corpus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67704" y="3489386"/>
            <a:ext cx="4594324" cy="613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50"/>
              </a:lnSpc>
            </a:pPr>
            <a:r>
              <a:rPr lang="en-US" sz="5821">
                <a:solidFill>
                  <a:srgbClr val="000000"/>
                </a:solidFill>
                <a:latin typeface="Montserrat Extra-Light"/>
              </a:rPr>
              <a:t>SEROTONİN</a:t>
            </a:r>
          </a:p>
          <a:p>
            <a:pPr algn="ctr">
              <a:lnSpc>
                <a:spcPts val="8150"/>
              </a:lnSpc>
            </a:pPr>
            <a:endParaRPr lang="en-US" sz="5821">
              <a:solidFill>
                <a:srgbClr val="000000"/>
              </a:solidFill>
              <a:latin typeface="Montserrat Extra-Light"/>
            </a:endParaRPr>
          </a:p>
          <a:p>
            <a:pPr algn="ctr">
              <a:lnSpc>
                <a:spcPts val="8150"/>
              </a:lnSpc>
            </a:pPr>
            <a:r>
              <a:rPr lang="en-US" sz="5821">
                <a:solidFill>
                  <a:srgbClr val="000000"/>
                </a:solidFill>
                <a:latin typeface="Montserrat Extra-Light"/>
              </a:rPr>
              <a:t>MELATONİN</a:t>
            </a:r>
          </a:p>
          <a:p>
            <a:pPr algn="ctr">
              <a:lnSpc>
                <a:spcPts val="8150"/>
              </a:lnSpc>
            </a:pPr>
            <a:endParaRPr lang="en-US" sz="5821">
              <a:solidFill>
                <a:srgbClr val="000000"/>
              </a:solidFill>
              <a:latin typeface="Montserrat Extra-Light"/>
            </a:endParaRPr>
          </a:p>
          <a:p>
            <a:pPr algn="ctr">
              <a:lnSpc>
                <a:spcPts val="8150"/>
              </a:lnSpc>
            </a:pPr>
            <a:r>
              <a:rPr lang="en-US" sz="5821">
                <a:solidFill>
                  <a:srgbClr val="000000"/>
                </a:solidFill>
                <a:latin typeface="Montserrat Extra-Light"/>
              </a:rPr>
              <a:t>DOPAMİN</a:t>
            </a:r>
          </a:p>
          <a:p>
            <a:pPr algn="ctr">
              <a:lnSpc>
                <a:spcPts val="8150"/>
              </a:lnSpc>
              <a:spcBef>
                <a:spcPct val="0"/>
              </a:spcBef>
            </a:pPr>
            <a:endParaRPr lang="en-US" sz="5821">
              <a:solidFill>
                <a:srgbClr val="000000"/>
              </a:solidFill>
              <a:latin typeface="Montserrat Extra-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399999">
            <a:off x="5623226" y="5881824"/>
            <a:ext cx="9501720" cy="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699334" y="3587305"/>
            <a:ext cx="3533164" cy="19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8"/>
              </a:lnSpc>
            </a:pPr>
            <a:endParaRPr/>
          </a:p>
          <a:p>
            <a:pPr marL="0" lvl="0" indent="0" algn="ctr">
              <a:lnSpc>
                <a:spcPts val="4768"/>
              </a:lnSpc>
              <a:spcBef>
                <a:spcPct val="0"/>
              </a:spcBef>
            </a:pPr>
            <a:r>
              <a:rPr lang="en-US" sz="3973">
                <a:solidFill>
                  <a:srgbClr val="FF4930"/>
                </a:solidFill>
                <a:latin typeface="Agrandir"/>
              </a:rPr>
              <a:t>PSİKOLOJİK NEDENLER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20500" y="687158"/>
            <a:ext cx="4076092" cy="122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0"/>
              </a:lnSpc>
            </a:pPr>
            <a:r>
              <a:rPr lang="en-US" sz="2200">
                <a:solidFill>
                  <a:srgbClr val="2B2B2B"/>
                </a:solidFill>
                <a:latin typeface="Agrandir"/>
              </a:rPr>
              <a:t>konuşmada, fiziksel becerilerin gelişiminde ve sosyalleşme süreçlerinde gecikme</a:t>
            </a:r>
          </a:p>
        </p:txBody>
      </p:sp>
      <p:sp>
        <p:nvSpPr>
          <p:cNvPr id="5" name="Freeform 5"/>
          <p:cNvSpPr/>
          <p:nvPr/>
        </p:nvSpPr>
        <p:spPr>
          <a:xfrm>
            <a:off x="10106577" y="925957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7"/>
                </a:lnTo>
                <a:lnTo>
                  <a:pt x="0" y="428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83" r="-83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620500" y="2363234"/>
            <a:ext cx="4076092" cy="1119408"/>
            <a:chOff x="0" y="0"/>
            <a:chExt cx="5434789" cy="1492544"/>
          </a:xfrm>
        </p:grpSpPr>
        <p:sp>
          <p:nvSpPr>
            <p:cNvPr id="7" name="TextBox 7"/>
            <p:cNvSpPr txBox="1"/>
            <p:nvPr/>
          </p:nvSpPr>
          <p:spPr>
            <a:xfrm>
              <a:off x="0" y="-123825"/>
              <a:ext cx="5434789" cy="68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41577"/>
              <a:ext cx="5434789" cy="550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80"/>
                </a:lnSpc>
              </a:pPr>
              <a:r>
                <a:rPr lang="en-US" sz="2200">
                  <a:solidFill>
                    <a:srgbClr val="2B2B2B"/>
                  </a:solidFill>
                  <a:latin typeface="Agrandir"/>
                </a:rPr>
                <a:t>bilişsel bozukluklar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20500" y="4283784"/>
            <a:ext cx="4076092" cy="1991686"/>
            <a:chOff x="0" y="-123825"/>
            <a:chExt cx="5434789" cy="265557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23825"/>
              <a:ext cx="5434789" cy="68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41577"/>
              <a:ext cx="5434789" cy="159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80"/>
                </a:lnSpc>
              </a:pPr>
              <a:r>
                <a:rPr lang="tr-TR" sz="2200" dirty="0" smtClean="0">
                  <a:solidFill>
                    <a:srgbClr val="2B2B2B"/>
                  </a:solidFill>
                  <a:latin typeface="Agrandir"/>
                </a:rPr>
                <a:t>Problem çözme becerisi ve hayal gücünü kullanma becerisinin gelişememesi</a:t>
              </a:r>
              <a:endParaRPr lang="en-US" sz="2200" dirty="0">
                <a:solidFill>
                  <a:srgbClr val="2B2B2B"/>
                </a:solidFill>
                <a:latin typeface="Agrandir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620500" y="7100427"/>
            <a:ext cx="4076092" cy="1509933"/>
            <a:chOff x="0" y="0"/>
            <a:chExt cx="5434789" cy="20132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23825"/>
              <a:ext cx="5434789" cy="6893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920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41577"/>
              <a:ext cx="5434789" cy="1071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080"/>
                </a:lnSpc>
              </a:pPr>
              <a:r>
                <a:rPr lang="en-US" sz="2200">
                  <a:solidFill>
                    <a:srgbClr val="2B2B2B"/>
                  </a:solidFill>
                  <a:latin typeface="Agrandir"/>
                </a:rPr>
                <a:t>sosyal dünyaya adaptasyon güçlükleri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0111339" y="3268589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6"/>
                </a:lnTo>
                <a:lnTo>
                  <a:pt x="0" y="428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111339" y="5508478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6"/>
                </a:lnTo>
                <a:lnTo>
                  <a:pt x="0" y="42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111339" y="7855393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7"/>
                </a:lnTo>
                <a:lnTo>
                  <a:pt x="0" y="428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18" name="AutoShape 18"/>
          <p:cNvSpPr/>
          <p:nvPr/>
        </p:nvSpPr>
        <p:spPr>
          <a:xfrm>
            <a:off x="6557748" y="971671"/>
            <a:ext cx="0" cy="9501720"/>
          </a:xfrm>
          <a:prstGeom prst="line">
            <a:avLst/>
          </a:prstGeom>
          <a:ln w="9525" cap="flat">
            <a:solidFill>
              <a:srgbClr val="2B2B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6295001" y="921673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7"/>
                </a:lnTo>
                <a:lnTo>
                  <a:pt x="0" y="4281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6396054" y="3268589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9" y="0"/>
                </a:lnTo>
                <a:lnTo>
                  <a:pt x="535019" y="428106"/>
                </a:lnTo>
                <a:lnTo>
                  <a:pt x="0" y="428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6396054" y="5508478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9" y="0"/>
                </a:lnTo>
                <a:lnTo>
                  <a:pt x="535019" y="428106"/>
                </a:lnTo>
                <a:lnTo>
                  <a:pt x="0" y="428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6295001" y="7855393"/>
            <a:ext cx="535018" cy="428106"/>
          </a:xfrm>
          <a:custGeom>
            <a:avLst/>
            <a:gdLst/>
            <a:ahLst/>
            <a:cxnLst/>
            <a:rect l="l" t="t" r="r" b="b"/>
            <a:pathLst>
              <a:path w="535018" h="428106">
                <a:moveTo>
                  <a:pt x="0" y="0"/>
                </a:moveTo>
                <a:lnTo>
                  <a:pt x="535018" y="0"/>
                </a:lnTo>
                <a:lnTo>
                  <a:pt x="535018" y="428107"/>
                </a:lnTo>
                <a:lnTo>
                  <a:pt x="0" y="428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83" r="-83"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1028700" y="955342"/>
            <a:ext cx="4076092" cy="43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0"/>
              </a:lnSpc>
            </a:pPr>
            <a:r>
              <a:rPr lang="en-US" sz="2200">
                <a:solidFill>
                  <a:srgbClr val="2B2B2B"/>
                </a:solidFill>
                <a:latin typeface="Agrandir"/>
              </a:rPr>
              <a:t>dikkat dağınıklığı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924722"/>
            <a:ext cx="4076092" cy="43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0"/>
              </a:lnSpc>
            </a:pPr>
            <a:r>
              <a:rPr lang="en-US" sz="2200">
                <a:solidFill>
                  <a:srgbClr val="2B2B2B"/>
                </a:solidFill>
                <a:latin typeface="Agrandir"/>
              </a:rPr>
              <a:t>otizm benzeri belirtiler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5026845"/>
            <a:ext cx="4076092" cy="43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0"/>
              </a:lnSpc>
            </a:pPr>
            <a:r>
              <a:rPr lang="en-US" sz="2200">
                <a:solidFill>
                  <a:srgbClr val="2B2B2B"/>
                </a:solidFill>
                <a:latin typeface="Agrandir"/>
              </a:rPr>
              <a:t>gerçek-hayal karmaşası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28700" y="7620877"/>
            <a:ext cx="4076092" cy="373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80"/>
              </a:lnSpc>
            </a:pPr>
            <a:r>
              <a:rPr lang="tr-TR" sz="2200" dirty="0">
                <a:solidFill>
                  <a:srgbClr val="2B2B2B"/>
                </a:solidFill>
                <a:latin typeface="Agrandir"/>
              </a:rPr>
              <a:t>d</a:t>
            </a:r>
            <a:r>
              <a:rPr lang="en-US" sz="2200" dirty="0" err="1" smtClean="0">
                <a:solidFill>
                  <a:srgbClr val="2B2B2B"/>
                </a:solidFill>
                <a:latin typeface="Agrandir"/>
              </a:rPr>
              <a:t>ürtüsellik</a:t>
            </a:r>
            <a:endParaRPr lang="en-US" sz="2200" dirty="0">
              <a:solidFill>
                <a:srgbClr val="2B2B2B"/>
              </a:solidFill>
              <a:latin typeface="Agrand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-741376" y="0"/>
            <a:ext cx="19770751" cy="182625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25000"/>
          </a:blip>
          <a:srcRect/>
          <a:stretch>
            <a:fillRect/>
          </a:stretch>
        </p:blipFill>
        <p:spPr>
          <a:xfrm rot="-3982960">
            <a:off x="13745551" y="-3705176"/>
            <a:ext cx="5352514" cy="74103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25000"/>
          </a:blip>
          <a:srcRect/>
          <a:stretch>
            <a:fillRect/>
          </a:stretch>
        </p:blipFill>
        <p:spPr>
          <a:xfrm rot="-1644077">
            <a:off x="16162301" y="-1063836"/>
            <a:ext cx="5468057" cy="610803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519953">
            <a:off x="566211" y="2567507"/>
            <a:ext cx="7152371" cy="5246370"/>
            <a:chOff x="0" y="0"/>
            <a:chExt cx="4198620" cy="3079750"/>
          </a:xfrm>
        </p:grpSpPr>
        <p:sp>
          <p:nvSpPr>
            <p:cNvPr id="6" name="Freeform 6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5"/>
              <a:stretch>
                <a:fillRect l="-4949" r="-4949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15889" y="561975"/>
            <a:ext cx="6316004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453"/>
              </a:lnSpc>
              <a:spcBef>
                <a:spcPct val="0"/>
              </a:spcBef>
            </a:pPr>
            <a:r>
              <a:rPr lang="en-US" sz="4544">
                <a:solidFill>
                  <a:srgbClr val="FF4930"/>
                </a:solidFill>
                <a:latin typeface="Agrandir"/>
              </a:rPr>
              <a:t>FİZYOLOJİK NEDENLER</a:t>
            </a:r>
          </a:p>
        </p:txBody>
      </p:sp>
      <p:grpSp>
        <p:nvGrpSpPr>
          <p:cNvPr id="8" name="Group 8"/>
          <p:cNvGrpSpPr/>
          <p:nvPr/>
        </p:nvGrpSpPr>
        <p:grpSpPr>
          <a:xfrm rot="756465">
            <a:off x="6736792" y="4966694"/>
            <a:ext cx="7152371" cy="5246370"/>
            <a:chOff x="0" y="0"/>
            <a:chExt cx="4198620" cy="3079750"/>
          </a:xfrm>
        </p:grpSpPr>
        <p:sp>
          <p:nvSpPr>
            <p:cNvPr id="9" name="Freeform 9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6"/>
              <a:stretch>
                <a:fillRect l="-4949" r="-4949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486482">
            <a:off x="9858162" y="862692"/>
            <a:ext cx="7152371" cy="5246370"/>
            <a:chOff x="0" y="0"/>
            <a:chExt cx="4198620" cy="3079750"/>
          </a:xfrm>
        </p:grpSpPr>
        <p:sp>
          <p:nvSpPr>
            <p:cNvPr id="11" name="Freeform 11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7"/>
              <a:stretch>
                <a:fillRect l="-10890" r="-1089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</a:blip>
          <a:srcRect/>
          <a:stretch>
            <a:fillRect/>
          </a:stretch>
        </p:blipFill>
        <p:spPr>
          <a:xfrm>
            <a:off x="-4810715" y="2950641"/>
            <a:ext cx="9621431" cy="97899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50000"/>
          </a:blip>
          <a:srcRect/>
          <a:stretch>
            <a:fillRect/>
          </a:stretch>
        </p:blipFill>
        <p:spPr>
          <a:xfrm rot="9720163">
            <a:off x="12600387" y="-3298660"/>
            <a:ext cx="8670039" cy="86547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090572" y="2840541"/>
            <a:ext cx="10087195" cy="4958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91"/>
              </a:lnSpc>
            </a:pPr>
            <a:r>
              <a:rPr lang="en-US" sz="19091">
                <a:solidFill>
                  <a:srgbClr val="2B2B2B"/>
                </a:solidFill>
                <a:latin typeface="Big Shoulders Display Bold"/>
              </a:rPr>
              <a:t>NE YAPACAĞIZ?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70</Words>
  <Application>Microsoft Office PowerPoint</Application>
  <PresentationFormat>Özel</PresentationFormat>
  <Paragraphs>32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6" baseType="lpstr">
      <vt:lpstr>Calibri</vt:lpstr>
      <vt:lpstr>Big Shoulders Display Bold</vt:lpstr>
      <vt:lpstr>Agrandir Bold</vt:lpstr>
      <vt:lpstr>Agrandir</vt:lpstr>
      <vt:lpstr>Arial</vt:lpstr>
      <vt:lpstr>ITC Motter Corpus Regular</vt:lpstr>
      <vt:lpstr>Montserrat Extra-Light</vt:lpstr>
      <vt:lpstr>Garet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Damlalar Temel Sade Sunum</dc:title>
  <cp:lastModifiedBy>X</cp:lastModifiedBy>
  <cp:revision>4</cp:revision>
  <dcterms:created xsi:type="dcterms:W3CDTF">2006-08-16T00:00:00Z</dcterms:created>
  <dcterms:modified xsi:type="dcterms:W3CDTF">2023-12-26T13:49:14Z</dcterms:modified>
  <dc:identifier>DAFUvD2dwNA</dc:identifier>
</cp:coreProperties>
</file>